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1.bin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1.bin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5B5AC-B68F-4691-9046-FA0F055BC0A7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E70A-C3CB-4E4F-B031-152671FCF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  <p:sndAc>
      <p:stSnd>
        <p:snd r:embed="rId2" name="cashreg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791BF-1CFD-4224-9D94-8EDA4D977E0C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A49F5-46A1-4B38-8F4E-04CA68E9B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E7C96-87DB-4D73-9D1C-D0DC4CE83AD0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E3DE7-252F-4259-9FBB-3CF052A38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2DE9B-3AB5-4B03-BEA1-32A00489B68A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0625D-2EB8-45AC-8105-88C8EDBB8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D8BBC-3BFB-4B1B-A39D-235C257DB020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19F91-B179-4FE8-BEF4-37BA34CAA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  <p:sndAc>
      <p:stSnd>
        <p:snd r:embed="rId2" name="cashreg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57CC-100F-4403-9C6C-2C3CD86B2C49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E4D2E-B828-4EAC-BB24-70C3CBBF3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CDB31-3FB8-4409-83DD-5A7F88A5EE77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0D132-D5F2-4D29-8E67-0F120A5CF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87DD9-3786-48E1-AA98-8FC0F97C4431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00C83-C9F1-4D4E-86B7-62039F8E9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61225-A6B3-42D4-A713-B8EE1AFFB08F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86A3-1EF9-468B-8A62-A4030893C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9B79F-1396-470C-A9F3-8A7E689BF364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A879B-AF13-4FF8-A62D-21BD2056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1" name="cashreg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8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05CAF-D722-4504-8572-52081917C4D9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87F04-DEAB-48DC-A4B0-56759904E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  <p:sndAc>
      <p:stSnd>
        <p:snd r:embed="rId1" name="cashreg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3AC2DE8-B8EE-4A27-942F-54F1957DD289}" type="datetimeFigureOut">
              <a:rPr lang="ru-RU"/>
              <a:pPr>
                <a:defRPr/>
              </a:pPr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CE30C9F-F2E7-4F1C-ACA0-700E93E9A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5" r:id="rId2"/>
    <p:sldLayoutId id="2147483701" r:id="rId3"/>
    <p:sldLayoutId id="2147483696" r:id="rId4"/>
    <p:sldLayoutId id="2147483697" r:id="rId5"/>
    <p:sldLayoutId id="2147483698" r:id="rId6"/>
    <p:sldLayoutId id="2147483702" r:id="rId7"/>
    <p:sldLayoutId id="2147483703" r:id="rId8"/>
    <p:sldLayoutId id="2147483704" r:id="rId9"/>
    <p:sldLayoutId id="2147483699" r:id="rId10"/>
    <p:sldLayoutId id="2147483705" r:id="rId11"/>
  </p:sldLayoutIdLst>
  <p:transition>
    <p:wheel spokes="8"/>
    <p:sndAc>
      <p:stSnd>
        <p:snd r:embed="rId13" name="cashreg.wav"/>
      </p:stSnd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wmf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wmf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audio" Target="../media/audio1.bin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hilol.msu.ru/~pk/lomonosovrus.html" TargetMode="External"/><Relationship Id="rId3" Type="http://schemas.openxmlformats.org/officeDocument/2006/relationships/hyperlink" Target="http://www.rosolymp.ru/" TargetMode="External"/><Relationship Id="rId7" Type="http://schemas.openxmlformats.org/officeDocument/2006/relationships/hyperlink" Target="http://www.svetozar.ru/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olymp74.ru/index.php?razd=0&amp;page=event&amp;id=663" TargetMode="External"/><Relationship Id="rId5" Type="http://schemas.openxmlformats.org/officeDocument/2006/relationships/hyperlink" Target="http://es1301.ru/olimpiads/510-podg-olimp-russ#_=_" TargetMode="External"/><Relationship Id="rId4" Type="http://schemas.openxmlformats.org/officeDocument/2006/relationships/hyperlink" Target="http://rusolimp.kopeisk.ru/" TargetMode="External"/><Relationship Id="rId9" Type="http://schemas.openxmlformats.org/officeDocument/2006/relationships/hyperlink" Target="http://olymp.hse.ru/mmo/tasks-ru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jazyki.clow.ru/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vasmer.narod.ru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hilology.ru/literature2/gasparov-97c.htm" TargetMode="External"/><Relationship Id="rId3" Type="http://schemas.openxmlformats.org/officeDocument/2006/relationships/hyperlink" Target="http://feb-web.ru/feb/tolstoy/critics/brt/brt-001-.htm" TargetMode="External"/><Relationship Id="rId7" Type="http://schemas.openxmlformats.org/officeDocument/2006/relationships/hyperlink" Target="http://mlisk.ru/science/istorlit/process/gasparov_tri_poetiki2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nevmenandr.net/scientia/gasparovmajakovskij.php" TargetMode="External"/><Relationship Id="rId5" Type="http://schemas.openxmlformats.org/officeDocument/2006/relationships/hyperlink" Target="http://www.durov.com/literature2/gasparov-97b.htm" TargetMode="External"/><Relationship Id="rId4" Type="http://schemas.openxmlformats.org/officeDocument/2006/relationships/hyperlink" Target="http://www.philology.ru/literature2/gasparov-01b.htm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umer.info/bibliotek_Buks/Literat/Lotm_EO/index.php" TargetMode="External"/><Relationship Id="rId3" Type="http://schemas.openxmlformats.org/officeDocument/2006/relationships/hyperlink" Target="http://www.philology.ru/literature2/gasparov-01.htm" TargetMode="External"/><Relationship Id="rId7" Type="http://schemas.openxmlformats.org/officeDocument/2006/relationships/hyperlink" Target="http://feb-web.ru/feb/pushkin/critics/lot/lot-021-.htm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vivovoco.rsl.ru/VV/PAPERS/LOTMAN/DECLOT.HTM" TargetMode="External"/><Relationship Id="rId5" Type="http://schemas.openxmlformats.org/officeDocument/2006/relationships/hyperlink" Target="http://www.gumer.info/bibliotek_Buks/Literat/Lotm_Pusch/index.php" TargetMode="External"/><Relationship Id="rId4" Type="http://schemas.openxmlformats.org/officeDocument/2006/relationships/hyperlink" Target="http://www.gumer.info/bibliotek_Buks/Literat/lotm_shk/index.php" TargetMode="External"/><Relationship Id="rId9" Type="http://schemas.openxmlformats.org/officeDocument/2006/relationships/hyperlink" Target="http://www.drofa.ru/files/olimpiady_literatura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olymp.ru/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dic.academic.ru/" TargetMode="External"/><Relationship Id="rId4" Type="http://schemas.openxmlformats.org/officeDocument/2006/relationships/hyperlink" Target="https://sites.google.com/site/vsovershenstve/home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lova.org.ru/" TargetMode="External"/><Relationship Id="rId3" Type="http://schemas.openxmlformats.org/officeDocument/2006/relationships/hyperlink" Target="http://www.rifmoved.ru/" TargetMode="External"/><Relationship Id="rId7" Type="http://schemas.openxmlformats.org/officeDocument/2006/relationships/hyperlink" Target="http://www.briefly.ru/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lib.ru/" TargetMode="External"/><Relationship Id="rId5" Type="http://schemas.openxmlformats.org/officeDocument/2006/relationships/hyperlink" Target="http://www.philology.ru/" TargetMode="External"/><Relationship Id="rId4" Type="http://schemas.openxmlformats.org/officeDocument/2006/relationships/hyperlink" Target="http://www.feb-web.ru/" TargetMode="External"/><Relationship Id="rId9" Type="http://schemas.openxmlformats.org/officeDocument/2006/relationships/hyperlink" Target="http://philologos.narod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Русский язык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Этимология 30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Являются ли этимологически родственными слова: золотой, жёлтый?</a:t>
            </a:r>
          </a:p>
        </p:txBody>
      </p:sp>
      <p:pic>
        <p:nvPicPr>
          <p:cNvPr id="7" name="Содержимое 6" descr="Золотой ковш Михаила Фёдоровича (2)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3786182" y="3571876"/>
            <a:ext cx="2505219" cy="2279396"/>
          </a:xfrm>
          <a:effectLst>
            <a:softEdge rad="112500"/>
          </a:effec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4" name="Рисунок 7" descr="жёлтый человечек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000375"/>
            <a:ext cx="871537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00563" y="1714500"/>
            <a:ext cx="4286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rbel" pitchFamily="34" charset="0"/>
              </a:rPr>
              <a:t>Являются. Золото – буквально «жёлтый металл». В литовском языке: </a:t>
            </a:r>
            <a:r>
              <a:rPr lang="en-US" b="1" i="1">
                <a:latin typeface="Corbel" pitchFamily="34" charset="0"/>
              </a:rPr>
              <a:t>heltas </a:t>
            </a:r>
            <a:r>
              <a:rPr lang="ru-RU" b="1" i="1">
                <a:latin typeface="Corbel" pitchFamily="34" charset="0"/>
              </a:rPr>
              <a:t>– «золотой, жёлтый»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Этимология 40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843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Являются ли этимологически родственными слова: иметь, взимать, взятка?</a:t>
            </a:r>
          </a:p>
        </p:txBody>
      </p:sp>
      <p:pic>
        <p:nvPicPr>
          <p:cNvPr id="18436" name="Содержимое 6" descr="дикарь с курицей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3857625"/>
            <a:ext cx="1292225" cy="2651125"/>
          </a:xfr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8" name="Рисунок 7" descr="клад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4286250"/>
            <a:ext cx="18192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00563" y="1714500"/>
            <a:ext cx="43576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orbel" pitchFamily="34" charset="0"/>
              </a:rPr>
              <a:t>Являются. </a:t>
            </a:r>
            <a:r>
              <a:rPr lang="ru-RU" sz="2400" b="1" i="1" u="sng">
                <a:latin typeface="Corbel" pitchFamily="34" charset="0"/>
              </a:rPr>
              <a:t>Иметь </a:t>
            </a:r>
            <a:r>
              <a:rPr lang="ru-RU" sz="2400" b="1" i="1">
                <a:latin typeface="Corbel" pitchFamily="34" charset="0"/>
              </a:rPr>
              <a:t>– от индоевропейского «обладать взятым»</a:t>
            </a:r>
          </a:p>
          <a:p>
            <a:r>
              <a:rPr lang="ru-RU" sz="2400" b="1" i="1" u="sng">
                <a:latin typeface="Corbel" pitchFamily="34" charset="0"/>
              </a:rPr>
              <a:t>Взимать</a:t>
            </a:r>
            <a:r>
              <a:rPr lang="ru-RU" sz="2400" b="1" i="1">
                <a:latin typeface="Corbel" pitchFamily="34" charset="0"/>
              </a:rPr>
              <a:t> – из стар.-слав. Взимати – брать</a:t>
            </a:r>
          </a:p>
          <a:p>
            <a:r>
              <a:rPr lang="ru-RU" sz="2400" b="1" i="1" u="sng">
                <a:latin typeface="Corbel" pitchFamily="34" charset="0"/>
              </a:rPr>
              <a:t>Взятка</a:t>
            </a:r>
            <a:r>
              <a:rPr lang="ru-RU" sz="2400" b="1" i="1">
                <a:latin typeface="Corbel" pitchFamily="34" charset="0"/>
              </a:rPr>
              <a:t> =  приставка* </a:t>
            </a:r>
            <a:r>
              <a:rPr lang="en-US" sz="2400" b="1" i="1">
                <a:latin typeface="Corbel" pitchFamily="34" charset="0"/>
              </a:rPr>
              <a:t>v</a:t>
            </a:r>
            <a:r>
              <a:rPr lang="ru-RU" sz="2400" b="1" i="1">
                <a:latin typeface="Corbel" pitchFamily="34" charset="0"/>
              </a:rPr>
              <a:t>ъ</a:t>
            </a:r>
            <a:r>
              <a:rPr lang="en-US" sz="2400" b="1" i="1">
                <a:latin typeface="Corbel" pitchFamily="34" charset="0"/>
              </a:rPr>
              <a:t>z </a:t>
            </a:r>
            <a:r>
              <a:rPr lang="ru-RU" sz="2400" b="1" i="1">
                <a:latin typeface="Corbel" pitchFamily="34" charset="0"/>
              </a:rPr>
              <a:t>+ корень *</a:t>
            </a:r>
            <a:r>
              <a:rPr lang="en-US" sz="2400" b="1" i="1">
                <a:latin typeface="Corbel" pitchFamily="34" charset="0"/>
              </a:rPr>
              <a:t>jeti</a:t>
            </a:r>
            <a:r>
              <a:rPr lang="ru-RU" sz="2400" b="1" i="1">
                <a:latin typeface="Corbel" pitchFamily="34" charset="0"/>
              </a:rPr>
              <a:t> (что значит «брать»)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Этимология 50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9459" name="Содержимое 4"/>
          <p:cNvSpPr>
            <a:spLocks noGrp="1"/>
          </p:cNvSpPr>
          <p:nvPr>
            <p:ph sz="half" idx="1"/>
          </p:nvPr>
        </p:nvSpPr>
        <p:spPr>
          <a:xfrm>
            <a:off x="0" y="1773238"/>
            <a:ext cx="3857625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Являются ли этимологически родственными слова: Волоколамск, привлекательный, влажный?</a:t>
            </a:r>
          </a:p>
        </p:txBody>
      </p:sp>
      <p:pic>
        <p:nvPicPr>
          <p:cNvPr id="19460" name="Содержимое 6" descr="мышь под грибком.wm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14313" y="4714875"/>
            <a:ext cx="1495425" cy="1919288"/>
          </a:xfr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62" name="Рисунок 7" descr="золушка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0" y="4429125"/>
            <a:ext cx="15398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00500" y="1428750"/>
            <a:ext cx="51435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u="sng">
                <a:latin typeface="Corbel" pitchFamily="34" charset="0"/>
              </a:rPr>
              <a:t>Волоколамск  =</a:t>
            </a:r>
            <a:r>
              <a:rPr lang="ru-RU" b="1" i="1">
                <a:latin typeface="Corbel" pitchFamily="34" charset="0"/>
              </a:rPr>
              <a:t> волок (то есть влачить, волочить, тащить, протягивать) + Ламский </a:t>
            </a:r>
          </a:p>
          <a:p>
            <a:r>
              <a:rPr lang="ru-RU" b="1" i="1">
                <a:latin typeface="Corbel" pitchFamily="34" charset="0"/>
              </a:rPr>
              <a:t>Раньше наши предки часто передвигались водным путём. Но был и участки суши, где корабли перетаскивали волоком. Такие участки суши назывались «волоки», «волок». У начала и конца волока появлялись селения. Одно из них называлось Ламским. Потом превратилось в город Волоколамск.</a:t>
            </a:r>
          </a:p>
          <a:p>
            <a:r>
              <a:rPr lang="ru-RU" b="1" i="1" u="sng">
                <a:latin typeface="Corbel" pitchFamily="34" charset="0"/>
              </a:rPr>
              <a:t>Привлекательный</a:t>
            </a:r>
            <a:r>
              <a:rPr lang="ru-RU" b="1" i="1">
                <a:latin typeface="Corbel" pitchFamily="34" charset="0"/>
              </a:rPr>
              <a:t>  = влечь (ст.-слав.) (буквально: «тот, кто влечёт к себе, привлекает»), волочь (иск.-русск.)</a:t>
            </a:r>
          </a:p>
          <a:p>
            <a:r>
              <a:rPr lang="ru-RU" b="1" i="1">
                <a:latin typeface="Corbel" pitchFamily="34" charset="0"/>
              </a:rPr>
              <a:t>Здесь мы видим исторические чередования оло-ле</a:t>
            </a:r>
          </a:p>
          <a:p>
            <a:r>
              <a:rPr lang="ru-RU" b="1" i="1">
                <a:latin typeface="Corbel" pitchFamily="34" charset="0"/>
              </a:rPr>
              <a:t>Слово «влажный» не является к двум первым этимологически родственным (сравните: Волга, влага)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Объясни фразеологизм 10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0483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/>
            <a:r>
              <a:rPr lang="ru-RU" smtClean="0"/>
              <a:t>Недремлющее око</a:t>
            </a:r>
          </a:p>
          <a:p>
            <a:pPr eaLnBrk="1" hangingPunct="1"/>
            <a:r>
              <a:rPr lang="ru-RU" smtClean="0"/>
              <a:t>Страшный суд</a:t>
            </a:r>
          </a:p>
          <a:p>
            <a:pPr eaLnBrk="1" hangingPunct="1"/>
            <a:r>
              <a:rPr lang="ru-RU" smtClean="0"/>
              <a:t>Дворянское гнездо</a:t>
            </a:r>
          </a:p>
          <a:p>
            <a:pPr eaLnBrk="1" hangingPunct="1"/>
            <a:r>
              <a:rPr lang="ru-RU" smtClean="0"/>
              <a:t>Продать с молотка</a:t>
            </a:r>
          </a:p>
        </p:txBody>
      </p:sp>
      <p:pic>
        <p:nvPicPr>
          <p:cNvPr id="20484" name="Содержимое 6" descr="глаз.gi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14375" y="4214813"/>
            <a:ext cx="866775" cy="866775"/>
          </a:xfr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6" name="Рисунок 7" descr="аукцион 2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3714750"/>
            <a:ext cx="190500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8" descr="бояре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5072063"/>
            <a:ext cx="3251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14938" y="1714500"/>
            <a:ext cx="36433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 i="1">
                <a:latin typeface="Corbel" pitchFamily="34" charset="0"/>
              </a:rPr>
              <a:t>Недремлющее око – о бдительно, неусыпном надзоре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orbel" pitchFamily="34" charset="0"/>
              </a:rPr>
              <a:t>Страшный суд – последний, решительный суд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orbel" pitchFamily="34" charset="0"/>
              </a:rPr>
              <a:t>Дворянское гнездо – о русской помещичьей усадьбе, где живут патриархально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orbel" pitchFamily="34" charset="0"/>
              </a:rPr>
              <a:t>Продать с молотка – с публичного торга 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Объясни фразеологизм 20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1507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/>
            <a:r>
              <a:rPr lang="ru-RU" smtClean="0"/>
              <a:t>Буря в стакане воды</a:t>
            </a:r>
          </a:p>
          <a:p>
            <a:pPr eaLnBrk="1" hangingPunct="1"/>
            <a:r>
              <a:rPr lang="ru-RU" smtClean="0"/>
              <a:t>Лакмусовая бумажка</a:t>
            </a:r>
          </a:p>
          <a:p>
            <a:pPr eaLnBrk="1" hangingPunct="1"/>
            <a:r>
              <a:rPr lang="ru-RU" smtClean="0"/>
              <a:t>Загадка Сфинкса</a:t>
            </a:r>
          </a:p>
          <a:p>
            <a:pPr eaLnBrk="1" hangingPunct="1"/>
            <a:r>
              <a:rPr lang="ru-RU" smtClean="0"/>
              <a:t>Не всякое лыко в строку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1508" name="Содержимое 6" descr="Эдип и Сфинкс.bmp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4143375"/>
            <a:ext cx="1857375" cy="2325688"/>
          </a:xfr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0" name="Рисунок 7" descr="карандаш пишет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0" y="3857625"/>
            <a:ext cx="17129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8" descr="Емейл 2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15250" y="5643563"/>
            <a:ext cx="11144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43438" y="1857375"/>
            <a:ext cx="4214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Буря в стакане воды – большой шум, спор по незначительному поводу</a:t>
            </a:r>
          </a:p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Лакмусовая бумажка – критерий проверки, показатель чего-то</a:t>
            </a:r>
          </a:p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Загадка Сфинкса – что-то непонятное, загадочное, неразрешимое</a:t>
            </a:r>
          </a:p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Не всякое лыко в строку – не каждой ошибке, не каждому неудачно сказанному слову следует придавать значение; нельзя всякую ошибку вменять в вину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Объясни фразеологизм 30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2531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Объясните значение фразеологизмов: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Во время </a:t>
            </a:r>
            <a:r>
              <a:rPr lang="ru-RU" b="1" i="1" u="sng" smtClean="0"/>
              <a:t>оно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Лезть на </a:t>
            </a:r>
            <a:r>
              <a:rPr lang="ru-RU" b="1" i="1" u="sng" smtClean="0"/>
              <a:t>рожон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 открытым </a:t>
            </a:r>
            <a:r>
              <a:rPr lang="ru-RU" b="1" i="1" u="sng" smtClean="0"/>
              <a:t>забралом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Какое значение имели в русском языке выделенные слова?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2532" name="Содержимое 6" descr="рыцарь.wm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71938" y="1571625"/>
            <a:ext cx="1985962" cy="2255838"/>
          </a:xfr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29125" y="3857625"/>
            <a:ext cx="4286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Рожон – рогатина, которой пользовались на охоте</a:t>
            </a:r>
          </a:p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С открытым забралом – честно, открыто. Забрало – передняя часть рыцарского шлема. Наиболее отважные рыцари на турнире сражались с открытым забралом.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15063" y="1714500"/>
            <a:ext cx="27146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Во время оно – когда-то очень давно . Оно – «то»</a:t>
            </a:r>
          </a:p>
          <a:p>
            <a:pPr>
              <a:buFont typeface="Arial" charset="0"/>
              <a:buChar char="•"/>
            </a:pPr>
            <a:r>
              <a:rPr lang="ru-RU" b="1" i="1">
                <a:latin typeface="Corbel" pitchFamily="34" charset="0"/>
              </a:rPr>
              <a:t>Лезть на рожон – предпринимать что-нибудь заведомо рискованное.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Объясни фразеологизм 40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Объясните значения фразеологизмов: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Тришкин кафтан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 в ус не дует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 горя мало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Заварить кашу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Берёзовая каша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Каша во рту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Выберите фразеологизмы-синонимы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Тришкин кафтан – о непродуманном, небрежном и поспешном устранении недостатков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 в ус не дует – не беспокоиться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 горя мало – о том, кто чувствует себя легко и спокойно, когда нужно действовать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Заварить кашу – начать сложное, хлопотливое или неприятное дело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Берёзовая каша – порка розгами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Каша во рту – невнятная речь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Синонимы – и в ус не дует – и горя мало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8" name="Рисунок 6" descr="Тришк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357688"/>
            <a:ext cx="162877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7" descr="обед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4357688"/>
            <a:ext cx="18383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Объясни фразеологизм 50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Объясните значения фразеологизмов: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аза до ижицы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Сапоги всмятку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Играть в молчанку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корки до корки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Прописать ижицу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доски до доски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Угостить берёзовой кашей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Выберите фразеологизмы-синонимы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аза до ижицы – от начала до конца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Сапоги всмятку – чепуха, ерунда, полная бессмыслица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Играть в молчанку – уклоняться от разговора, молчать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корки до корки – от начала до конца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Прописать ижицу – наказать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От доски до доски – от начала до конца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Угостить берёзовой кашей – высечь, выпороть розгами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Синонимы – от аза до ижицы – от корки до корки – от доски до доски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2" name="Рисунок 6" descr="книг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4786313"/>
            <a:ext cx="1217613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Лингвистическая загадка 10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6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Одинаковыми или разными с грамматической точки зрения являются следующие слова?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Часы, серьги, брюки, колготки, ставни, ворота, очки, каникулы, сутки, Мытищи, Бронницы, сани, близнецы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6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Слова </a:t>
            </a:r>
            <a:r>
              <a:rPr lang="ru-RU" b="1" dirty="0" smtClean="0"/>
              <a:t>часы, брюки, колготки, ворота, очки, каникулы, сутки, Мытищи, Бронницы, сани </a:t>
            </a:r>
            <a:r>
              <a:rPr lang="ru-RU" dirty="0" smtClean="0"/>
              <a:t>с грамматической точки зрения являются одинаковыми, так как они имена существительные, которые не имеют форму единственного числа.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 существительным только множественного числа относятся:</a:t>
            </a:r>
          </a:p>
          <a:p>
            <a:pPr marL="633222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Отрезки времени (каникулы, сутки)</a:t>
            </a:r>
          </a:p>
          <a:p>
            <a:pPr marL="633222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Парные предметы (часы, брюки, колготки, ворота, очки, сани)</a:t>
            </a:r>
          </a:p>
          <a:p>
            <a:pPr marL="633222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Некоторые собственные имена-названия (Мытищи, Бронницы)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Слова серьги, ставни, близнецы имеют формы единственного числа.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6" name="Рисунок 6" descr="будильник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4786313"/>
            <a:ext cx="1238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7" descr="очкарик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25" y="3571875"/>
            <a:ext cx="163036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Лингвистическая загадка 20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850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Определите род имён существительных.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Барокко, досье, конферансье, кофе, сирокко, хинди, Баку, ГИББД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850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Барокко – ср.р.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Досье – ср.р.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Конферансье – м.р.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Кофе – м.р.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Сирокко – м.р. (ветер)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Хинди – м.р. (язык)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Баку – м.р. (город)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ГИББД – ж.р. (государственная </a:t>
            </a:r>
            <a:r>
              <a:rPr lang="ru-RU" b="1" dirty="0" smtClean="0"/>
              <a:t>инспекция </a:t>
            </a:r>
            <a:r>
              <a:rPr lang="ru-RU" dirty="0" smtClean="0"/>
              <a:t>безопасности дорожного движения)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Всё это несклоняемые имена существительные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86688" y="285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30" name="Рисунок 6" descr="вопрос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4500563"/>
            <a:ext cx="619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Выбери вопрос!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1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6"/>
                <a:gridCol w="1214446"/>
                <a:gridCol w="1285884"/>
                <a:gridCol w="1357322"/>
                <a:gridCol w="1357322"/>
                <a:gridCol w="1257281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50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Загадки ударения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4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5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6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7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Этимология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8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9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0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1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2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Объясни фразеологизм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3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4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5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6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7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Лингвистическая загадка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8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9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0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1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2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Лингвистическая загадка 30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Выделите основу и окончание в следующих словах.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Зодчий, пролетарий, комментарий, стряпчий, лисий, синий, близкий, барсучий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Зодч</a:t>
            </a:r>
            <a:r>
              <a:rPr lang="ru-RU" dirty="0" smtClean="0"/>
              <a:t>ий – </a:t>
            </a:r>
            <a:r>
              <a:rPr lang="ru-RU" dirty="0" err="1" smtClean="0"/>
              <a:t>субст.сущ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Пролетарий – </a:t>
            </a:r>
            <a:r>
              <a:rPr lang="ru-RU" dirty="0" err="1" smtClean="0"/>
              <a:t>заимств.сущ</a:t>
            </a:r>
            <a:r>
              <a:rPr lang="ru-RU" dirty="0" smtClean="0"/>
              <a:t>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Комментарий – </a:t>
            </a:r>
            <a:r>
              <a:rPr lang="ru-RU" dirty="0" err="1" smtClean="0"/>
              <a:t>заимств.сущ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Стряпч</a:t>
            </a:r>
            <a:r>
              <a:rPr lang="ru-RU" dirty="0" smtClean="0"/>
              <a:t>ий – </a:t>
            </a:r>
            <a:r>
              <a:rPr lang="ru-RU" dirty="0" err="1" smtClean="0"/>
              <a:t>субст.сущ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Лисий – </a:t>
            </a:r>
            <a:r>
              <a:rPr lang="ru-RU" dirty="0" err="1" smtClean="0"/>
              <a:t>притяж.прилаг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Син</a:t>
            </a:r>
            <a:r>
              <a:rPr lang="ru-RU" dirty="0" smtClean="0"/>
              <a:t>ий – </a:t>
            </a:r>
            <a:r>
              <a:rPr lang="ru-RU" dirty="0" err="1" smtClean="0"/>
              <a:t>прилаг</a:t>
            </a:r>
            <a:r>
              <a:rPr lang="ru-RU" dirty="0" smtClean="0"/>
              <a:t>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Близк</a:t>
            </a:r>
            <a:r>
              <a:rPr lang="ru-RU" dirty="0" smtClean="0"/>
              <a:t>ий – </a:t>
            </a:r>
            <a:r>
              <a:rPr lang="ru-RU" dirty="0" err="1" smtClean="0"/>
              <a:t>прилаг</a:t>
            </a:r>
            <a:r>
              <a:rPr lang="ru-RU" dirty="0" smtClean="0"/>
              <a:t>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Барсучий - </a:t>
            </a:r>
            <a:r>
              <a:rPr lang="ru-RU" dirty="0" err="1" smtClean="0"/>
              <a:t>притяж.прилаг</a:t>
            </a:r>
            <a:endParaRPr lang="ru-RU" b="1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643813" y="5572125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Лингвистическая загадка 40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Сгруппируйте слова с омонимичными корнями в зависимости от значения корня.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Приморье, заморить, приморский, уморить, мор, морской.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Губа, пагубный, пригубить, загубить, губка, губастый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Приморье, приморский, морской – море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Заморить, уморить, мор – </a:t>
            </a:r>
            <a:r>
              <a:rPr lang="ru-RU" dirty="0" err="1" smtClean="0"/>
              <a:t>мор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Губа, пригубить, губастый, губка – губа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Погубить, загубить – губ (пагуба)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5572125" y="5143500"/>
            <a:ext cx="1042988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Лингвистическая загадка 50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Как называются жители следующих городов Московской области?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err="1" smtClean="0"/>
              <a:t>Балашиха</a:t>
            </a:r>
            <a:r>
              <a:rPr lang="ru-RU" b="1" dirty="0" smtClean="0"/>
              <a:t>, Видное, Дубна, Зарайск, Клин, Королёв, </a:t>
            </a:r>
            <a:r>
              <a:rPr lang="ru-RU" b="1" dirty="0" err="1" smtClean="0"/>
              <a:t>Луховицы</a:t>
            </a:r>
            <a:r>
              <a:rPr lang="ru-RU" b="1" dirty="0" smtClean="0"/>
              <a:t>, Люберцы, Подольск, Реутов, Руза, Химки, Шатура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Балашихинцы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Видновцы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Дубницы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Зарайцы</a:t>
            </a:r>
            <a:r>
              <a:rPr lang="ru-RU" dirty="0" smtClean="0"/>
              <a:t>, </a:t>
            </a:r>
            <a:r>
              <a:rPr lang="ru-RU" dirty="0" err="1" smtClean="0"/>
              <a:t>зарайчане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Клинчане, </a:t>
            </a:r>
            <a:r>
              <a:rPr lang="ru-RU" dirty="0" err="1" smtClean="0"/>
              <a:t>клиняне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Королёвцы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Луховичане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Люберчане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Подольчане</a:t>
            </a:r>
            <a:r>
              <a:rPr lang="ru-RU" dirty="0" smtClean="0"/>
              <a:t>, </a:t>
            </a:r>
            <a:r>
              <a:rPr lang="ru-RU" dirty="0" err="1" smtClean="0"/>
              <a:t>подольцы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Реутовцы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Ружане</a:t>
            </a:r>
            <a:r>
              <a:rPr lang="ru-RU" dirty="0" smtClean="0"/>
              <a:t>, </a:t>
            </a:r>
            <a:r>
              <a:rPr lang="ru-RU" dirty="0" err="1" smtClean="0"/>
              <a:t>рузцы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Химкинцы</a:t>
            </a: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err="1" smtClean="0"/>
              <a:t>Шатурцы</a:t>
            </a:r>
            <a:r>
              <a:rPr lang="ru-RU" dirty="0" smtClean="0"/>
              <a:t>, </a:t>
            </a:r>
            <a:r>
              <a:rPr lang="ru-RU" dirty="0" err="1" smtClean="0"/>
              <a:t>шатуряне</a:t>
            </a:r>
            <a:endParaRPr lang="ru-RU" dirty="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101013" y="5572125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Рекомендуемая литература по русскому языку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579296" cy="4623816"/>
          </a:xfrm>
        </p:spPr>
        <p:txBody>
          <a:bodyPr/>
          <a:lstStyle/>
          <a:p>
            <a:r>
              <a:rPr lang="ru-RU" sz="1500" dirty="0"/>
              <a:t> Сборники с заданиями</a:t>
            </a:r>
          </a:p>
          <a:p>
            <a:r>
              <a:rPr lang="ru-RU" sz="1500" dirty="0"/>
              <a:t>•	Воронина Н.В., Егорова Т.В. Олимпиады по русскому языку. 9-11 классы: М.: ООО «ТИД «Русское слово – РС», 2006.</a:t>
            </a:r>
          </a:p>
          <a:p>
            <a:r>
              <a:rPr lang="ru-RU" sz="1500" dirty="0"/>
              <a:t>•	</a:t>
            </a:r>
            <a:r>
              <a:rPr lang="ru-RU" sz="1500" dirty="0" err="1"/>
              <a:t>Журинский</a:t>
            </a:r>
            <a:r>
              <a:rPr lang="ru-RU" sz="1500" dirty="0"/>
              <a:t> А.Н. Лингвистика в задачах. Условия, решения, комментарии / Сост. Е.В. </a:t>
            </a:r>
            <a:r>
              <a:rPr lang="ru-RU" sz="1500" dirty="0" err="1"/>
              <a:t>Муравенко</a:t>
            </a:r>
            <a:r>
              <a:rPr lang="ru-RU" sz="1500" dirty="0"/>
              <a:t>. – М.: Издательство «</a:t>
            </a:r>
            <a:r>
              <a:rPr lang="ru-RU" sz="1500" dirty="0" err="1"/>
              <a:t>Индрик</a:t>
            </a:r>
            <a:r>
              <a:rPr lang="ru-RU" sz="1500" dirty="0"/>
              <a:t>», 1995.</a:t>
            </a:r>
          </a:p>
          <a:p>
            <a:r>
              <a:rPr lang="ru-RU" sz="1500" dirty="0"/>
              <a:t>•	Задачи лингвистических олимпиад. 1965-1975 / ред.-сост. В.И. Беликов, Е.В. </a:t>
            </a:r>
            <a:r>
              <a:rPr lang="ru-RU" sz="1500" dirty="0" err="1"/>
              <a:t>Муравенко</a:t>
            </a:r>
            <a:r>
              <a:rPr lang="ru-RU" sz="1500" dirty="0"/>
              <a:t>, М.Е. Алексеев. – М.: МЦНМО, 2006</a:t>
            </a:r>
          </a:p>
          <a:p>
            <a:r>
              <a:rPr lang="ru-RU" sz="1500" dirty="0"/>
              <a:t>•	Лингвистические задачи. Пособие для учащихся ст. классов. – М.: Просвещение, 1983.</a:t>
            </a:r>
          </a:p>
          <a:p>
            <a:r>
              <a:rPr lang="ru-RU" sz="1500" dirty="0"/>
              <a:t>•	Львова С.И. Русский язык. 7 </a:t>
            </a:r>
            <a:r>
              <a:rPr lang="ru-RU" sz="1500" dirty="0" err="1"/>
              <a:t>кл</a:t>
            </a:r>
            <a:r>
              <a:rPr lang="ru-RU" sz="1500" dirty="0"/>
              <a:t>.: пособие для учащихся – М.: Дрофа, 2005 – Серия «За страницами школьного учебника».</a:t>
            </a:r>
          </a:p>
          <a:p>
            <a:r>
              <a:rPr lang="ru-RU" sz="1500" dirty="0"/>
              <a:t>•	</a:t>
            </a:r>
            <a:r>
              <a:rPr lang="ru-RU" sz="1500" dirty="0" err="1"/>
              <a:t>Норман</a:t>
            </a:r>
            <a:r>
              <a:rPr lang="ru-RU" sz="1500" dirty="0"/>
              <a:t> Б.Ю. Лингвистические задачи: учеб. пособие – М.: Флинта : Наука, 2006.</a:t>
            </a:r>
          </a:p>
          <a:p>
            <a:r>
              <a:rPr lang="ru-RU" sz="1500" dirty="0"/>
              <a:t>•	Приходько В.К. Выразительные средства языка: учеб. пособие для студ. </a:t>
            </a:r>
            <a:r>
              <a:rPr lang="ru-RU" sz="1500" dirty="0" err="1"/>
              <a:t>высш</a:t>
            </a:r>
            <a:r>
              <a:rPr lang="ru-RU" sz="1500" dirty="0"/>
              <a:t>. учеб. заведений – М.: Издательский центр «Академия», 2008.</a:t>
            </a:r>
          </a:p>
          <a:p>
            <a:r>
              <a:rPr lang="ru-RU" sz="1500" dirty="0"/>
              <a:t>•	Русский язык. Всероссийские олимпиады. </a:t>
            </a:r>
            <a:r>
              <a:rPr lang="ru-RU" sz="1500" dirty="0" err="1"/>
              <a:t>Вып</a:t>
            </a:r>
            <a:r>
              <a:rPr lang="ru-RU" sz="1500" dirty="0"/>
              <a:t>. 2 / [</a:t>
            </a:r>
            <a:r>
              <a:rPr lang="ru-RU" sz="1500" dirty="0" err="1"/>
              <a:t>А.М.Камчатнов</a:t>
            </a:r>
            <a:r>
              <a:rPr lang="ru-RU" sz="1500" dirty="0"/>
              <a:t>, С.И. Львова, </a:t>
            </a:r>
            <a:r>
              <a:rPr lang="ru-RU" sz="1500" dirty="0" err="1"/>
              <a:t>О.М.Александрова</a:t>
            </a:r>
            <a:r>
              <a:rPr lang="ru-RU" sz="1500" dirty="0"/>
              <a:t> и др.; под </a:t>
            </a:r>
            <a:r>
              <a:rPr lang="ru-RU" sz="1500" dirty="0" err="1"/>
              <a:t>ред</a:t>
            </a:r>
            <a:r>
              <a:rPr lang="ru-RU" sz="1500" dirty="0"/>
              <a:t> </a:t>
            </a:r>
            <a:r>
              <a:rPr lang="ru-RU" sz="1500" dirty="0" err="1"/>
              <a:t>А.М.Камчатнова</a:t>
            </a:r>
            <a:r>
              <a:rPr lang="ru-RU" sz="1500" dirty="0"/>
              <a:t>]. – М.: Просвещение, 2009.</a:t>
            </a:r>
          </a:p>
          <a:p>
            <a:r>
              <a:rPr lang="ru-RU" sz="1500" dirty="0"/>
              <a:t>•	Русский язык: Всероссийские олимпиады / под ред. </a:t>
            </a:r>
            <a:r>
              <a:rPr lang="ru-RU" sz="1500" dirty="0" err="1"/>
              <a:t>Камчатнова</a:t>
            </a:r>
            <a:r>
              <a:rPr lang="ru-RU" sz="1500" dirty="0"/>
              <a:t> А.М. – М., «Просвещение», 2008 – Серия «Пять колец».</a:t>
            </a:r>
          </a:p>
          <a:p>
            <a:r>
              <a:rPr lang="ru-RU" sz="1500" dirty="0"/>
              <a:t>•	</a:t>
            </a:r>
            <a:r>
              <a:rPr lang="ru-RU" sz="1500" dirty="0" err="1"/>
              <a:t>Шкатова</a:t>
            </a:r>
            <a:r>
              <a:rPr lang="ru-RU" sz="1500" dirty="0"/>
              <a:t> Л.А. Подумай и ответь: Занимательные задачи по русскому языку: Кн. для учащихся 5-7 </a:t>
            </a:r>
            <a:r>
              <a:rPr lang="ru-RU" sz="1500" dirty="0" err="1"/>
              <a:t>кл</a:t>
            </a:r>
            <a:r>
              <a:rPr lang="ru-RU" sz="1500" dirty="0"/>
              <a:t>. – М.: Просвещение, 1989.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8686800" y="6021288"/>
            <a:ext cx="277688" cy="37646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073109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Полезные </a:t>
            </a:r>
            <a:r>
              <a:rPr lang="ru-RU" dirty="0" err="1"/>
              <a:t>интернет-ресурсы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86431225"/>
              </p:ext>
            </p:extLst>
          </p:nvPr>
        </p:nvGraphicFramePr>
        <p:xfrm>
          <a:off x="107504" y="1628801"/>
          <a:ext cx="8856984" cy="48965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0096"/>
                <a:gridCol w="4206888"/>
              </a:tblGrid>
              <a:tr h="489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Всероссийская олимпиада школьников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3"/>
                        </a:rPr>
                        <a:t>http://www.rosolymp.ru/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783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Сайт подготовки учащихся к олимпиаде по русскому языку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hlinkClick r:id="rId4"/>
                        </a:rPr>
                        <a:t>http://rusolimp.kopeisk.ru/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783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 по подготовке к олимпиаде по русскому языку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5"/>
                        </a:rPr>
                        <a:t>http://es1301.ru/olimpiads/510-podg-olimp-russ#_=_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783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«Олимпийский портал»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6"/>
                        </a:rPr>
                        <a:t>http://olymp74.ru/index.php?razd=0&amp;page=event&amp;id=663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783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Открытая международная олимпиада по русскому языку «Светозар»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7"/>
                        </a:rPr>
                        <a:t>http://www.svetozar.ru/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489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Олимпиада школьников «Ломоносов»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8"/>
                        </a:rPr>
                        <a:t>http://www.philol.msu.ru/~pk/lomonosovrus.html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  <a:tr h="783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Высшая школа экономики (олимпиадные задания по русскому языку и их разбор)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hlinkClick r:id="rId9"/>
                        </a:rPr>
                        <a:t>http://olymp.hse.ru/mmo/tasks-rus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6200" marR="76200" marT="76200" marB="76200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 flipV="1">
            <a:off x="9972600" y="6453336"/>
            <a:ext cx="1224136" cy="50405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983005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Справочники и энциклопедии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8435280" cy="4623816"/>
          </a:xfrm>
        </p:spPr>
        <p:txBody>
          <a:bodyPr/>
          <a:lstStyle/>
          <a:p>
            <a:pPr lvl="0"/>
            <a:r>
              <a:rPr lang="ru-RU" sz="1300" u="sng" dirty="0">
                <a:hlinkClick r:id="rId3"/>
              </a:rPr>
              <a:t>Атлас языков мира. Происхождение и развитие языков во всем мире – Лик пресс, 1998. </a:t>
            </a:r>
            <a:endParaRPr lang="ru-RU" sz="1300" dirty="0"/>
          </a:p>
          <a:p>
            <a:pPr lvl="0"/>
            <a:r>
              <a:rPr lang="ru-RU" sz="1300" dirty="0" err="1"/>
              <a:t>Бельчиков</a:t>
            </a:r>
            <a:r>
              <a:rPr lang="ru-RU" sz="1300" dirty="0"/>
              <a:t> Ю.А. Практическая стилистика современного русского языка – М.: АСТ-ПРЕСС КНИГА.</a:t>
            </a:r>
          </a:p>
          <a:p>
            <a:pPr lvl="0"/>
            <a:r>
              <a:rPr lang="ru-RU" sz="1300" dirty="0"/>
              <a:t>Вальтер Х., Мокиенко В.М., Никитина Т.Г. Толковый словарь русского школьного и студенческого жаргона: </a:t>
            </a:r>
            <a:r>
              <a:rPr lang="ru-RU" sz="1300" dirty="0" err="1"/>
              <a:t>ок</a:t>
            </a:r>
            <a:r>
              <a:rPr lang="ru-RU" sz="1300" dirty="0"/>
              <a:t>. 5000 слов и выражений М.: </a:t>
            </a:r>
            <a:r>
              <a:rPr lang="ru-RU" sz="1300" dirty="0" err="1"/>
              <a:t>Астрель</a:t>
            </a:r>
            <a:r>
              <a:rPr lang="ru-RU" sz="1300" dirty="0"/>
              <a:t> АСТ: </a:t>
            </a:r>
            <a:r>
              <a:rPr lang="ru-RU" sz="1300" dirty="0" err="1"/>
              <a:t>Транзиткнига</a:t>
            </a:r>
            <a:r>
              <a:rPr lang="ru-RU" sz="1300" dirty="0"/>
              <a:t>, 2005.</a:t>
            </a:r>
          </a:p>
          <a:p>
            <a:pPr lvl="0"/>
            <a:r>
              <a:rPr lang="ru-RU" sz="1300" dirty="0"/>
              <a:t>Даль В.И. Пословицы русского народа.</a:t>
            </a:r>
          </a:p>
          <a:p>
            <a:pPr lvl="0"/>
            <a:r>
              <a:rPr lang="ru-RU" sz="1300" dirty="0"/>
              <a:t>Даль В.И. Толковый словарь живого великорусского языка: В 4 томах</a:t>
            </a:r>
          </a:p>
          <a:p>
            <a:pPr lvl="0"/>
            <a:r>
              <a:rPr lang="ru-RU" sz="1300" dirty="0"/>
              <a:t>Дубровин М.И. Иллюстрированный сборник идиом на пяти языках – М., РОСМЭН, 1997.</a:t>
            </a:r>
          </a:p>
          <a:p>
            <a:pPr lvl="0"/>
            <a:r>
              <a:rPr lang="ru-RU" sz="1300" dirty="0"/>
              <a:t>Лингвистический энциклопедический словарь / Гл. ред. В.Н. Ярцева, - М.: Сов. энциклопедия, 1990.</a:t>
            </a:r>
          </a:p>
          <a:p>
            <a:pPr lvl="0"/>
            <a:r>
              <a:rPr lang="ru-RU" sz="1300" dirty="0"/>
              <a:t>Никитина Т.Г. Молодежный сленг: Толковый словарь: Более 12000 слов; свыше 3000 фразеологизмов - М.: ООО «Издательство </a:t>
            </a:r>
            <a:r>
              <a:rPr lang="ru-RU" sz="1300" dirty="0" err="1"/>
              <a:t>Астрель</a:t>
            </a:r>
            <a:r>
              <a:rPr lang="ru-RU" sz="1300" dirty="0"/>
              <a:t>»: ООО «Издательство АСТ», 2003.</a:t>
            </a:r>
          </a:p>
          <a:p>
            <a:pPr lvl="0"/>
            <a:r>
              <a:rPr lang="ru-RU" sz="1300" dirty="0"/>
              <a:t>Новиков Вл. Словарь модных слов – М.: Зебра Е, 2005.</a:t>
            </a:r>
          </a:p>
          <a:p>
            <a:pPr lvl="0"/>
            <a:r>
              <a:rPr lang="ru-RU" sz="1300" dirty="0"/>
              <a:t>Ожегов С.И., Шведова Н.Ю. Толковый словарь русского языка: 72500 слов и 7500 фразеологических выражений.</a:t>
            </a:r>
          </a:p>
          <a:p>
            <a:pPr lvl="0"/>
            <a:r>
              <a:rPr lang="ru-RU" sz="1300" dirty="0"/>
              <a:t>Рогожникова Р.П., Карская Т.С. Словарь устаревших слов русского языка. По произведениям русских писателей XVIII – XX вв. – М.: Дрофа, 2005.</a:t>
            </a:r>
          </a:p>
          <a:p>
            <a:pPr lvl="0"/>
            <a:r>
              <a:rPr lang="ru-RU" sz="1300" dirty="0" err="1"/>
              <a:t>Смолицкая</a:t>
            </a:r>
            <a:r>
              <a:rPr lang="ru-RU" sz="1300" dirty="0"/>
              <a:t> Г.П. Топонимический словарь Центральной России – М.: Армада-пресс, 2002.</a:t>
            </a:r>
          </a:p>
          <a:p>
            <a:pPr lvl="0"/>
            <a:r>
              <a:rPr lang="ru-RU" sz="1300" dirty="0"/>
              <a:t>Сомов В.П. Словарь редких и забытых слов. – М.: </a:t>
            </a:r>
            <a:r>
              <a:rPr lang="ru-RU" sz="1300" dirty="0" err="1"/>
              <a:t>Гуманит</a:t>
            </a:r>
            <a:r>
              <a:rPr lang="ru-RU" sz="1300" dirty="0"/>
              <a:t>. изд. центр ВЛАДОС, 1996.</a:t>
            </a:r>
          </a:p>
          <a:p>
            <a:pPr lvl="0"/>
            <a:r>
              <a:rPr lang="ru-RU" sz="1300" dirty="0"/>
              <a:t>Тихонов А. Н. Словообразовательный словарь русского языка: В 2 т. : В словаре описана словообразовательная структура около 145 000 слов.</a:t>
            </a:r>
          </a:p>
          <a:p>
            <a:pPr lvl="0"/>
            <a:r>
              <a:rPr lang="ru-RU" sz="1300" u="sng" dirty="0">
                <a:hlinkClick r:id="rId4"/>
              </a:rPr>
              <a:t>Фасмер М. Этимологический словарь русского языка. Тт. 1-4. Перевод с нем. и доп. О. Н. Трубачева. Изд. 3-е, стереотипное. - СПб.: АЗБУКА, 1996.</a:t>
            </a:r>
            <a:endParaRPr lang="ru-RU" sz="1300" dirty="0"/>
          </a:p>
          <a:p>
            <a:pPr lvl="0"/>
            <a:r>
              <a:rPr lang="ru-RU" sz="1300" dirty="0"/>
              <a:t>Черных П. Я. Историко-этимологический словарь современного русского языка. В 2-х тт. - М., 1993.</a:t>
            </a:r>
          </a:p>
          <a:p>
            <a:pPr lvl="0"/>
            <a:r>
              <a:rPr lang="ru-RU" sz="1300" dirty="0" err="1"/>
              <a:t>Шанский</a:t>
            </a:r>
            <a:r>
              <a:rPr lang="ru-RU" sz="1300" dirty="0"/>
              <a:t> Н.М., Боброва Т.А. Этимологический словарь русского языка. - М., 1994.</a:t>
            </a:r>
          </a:p>
          <a:p>
            <a:pPr lvl="0"/>
            <a:r>
              <a:rPr lang="ru-RU" sz="1300" dirty="0"/>
              <a:t>Энциклопедический словарь юного филолога / Сост. </a:t>
            </a:r>
            <a:r>
              <a:rPr lang="ru-RU" sz="1300" dirty="0" err="1"/>
              <a:t>М.В.Панов</a:t>
            </a:r>
            <a:r>
              <a:rPr lang="ru-RU" sz="1300" dirty="0"/>
              <a:t>. — М.: Флинта, Наука, 2006.</a:t>
            </a:r>
          </a:p>
          <a:p>
            <a:pPr lvl="0"/>
            <a:r>
              <a:rPr lang="ru-RU" sz="1300" dirty="0"/>
              <a:t>Энциклопедия для детей [Т.10] Языкознание. Русский язык. – М.: Мир энциклопедий </a:t>
            </a:r>
            <a:r>
              <a:rPr lang="ru-RU" sz="1300" dirty="0" err="1"/>
              <a:t>Аванта</a:t>
            </a:r>
            <a:r>
              <a:rPr lang="ru-RU" sz="1300" dirty="0"/>
              <a:t>+, 2007.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9900592" y="7173416"/>
            <a:ext cx="61664" cy="4571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128035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509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Рекомендуемая литература и </a:t>
            </a:r>
            <a:r>
              <a:rPr lang="ru-RU" dirty="0" err="1"/>
              <a:t>интернет-ресурсы</a:t>
            </a:r>
            <a:r>
              <a:rPr lang="ru-RU" dirty="0"/>
              <a:t> по литературе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8579296" cy="4768952"/>
          </a:xfrm>
        </p:spPr>
        <p:txBody>
          <a:bodyPr/>
          <a:lstStyle/>
          <a:p>
            <a:pPr lvl="0"/>
            <a:r>
              <a:rPr lang="ru-RU" sz="1800" dirty="0" err="1"/>
              <a:t>Абелюк</a:t>
            </a:r>
            <a:r>
              <a:rPr lang="ru-RU" sz="1800" dirty="0"/>
              <a:t> Е.С., Поливанов К.М. История русской литературы ХХ века. В 2 тт. М., 2009</a:t>
            </a:r>
          </a:p>
          <a:p>
            <a:pPr lvl="0"/>
            <a:r>
              <a:rPr lang="ru-RU" sz="1800" dirty="0"/>
              <a:t>Анализ драматического произведения / Под ред. В.М. Марковича. Л., 1988.</a:t>
            </a:r>
          </a:p>
          <a:p>
            <a:pPr lvl="0"/>
            <a:r>
              <a:rPr lang="ru-RU" sz="1800" dirty="0"/>
              <a:t>Бахтин М.М. Проблемы поэтики Достоевского. М., 1979</a:t>
            </a:r>
          </a:p>
          <a:p>
            <a:pPr lvl="0"/>
            <a:r>
              <a:rPr lang="ru-RU" sz="1800" dirty="0"/>
              <a:t>Белов С.В. Роман Ф.М. Достоевского «Преступление и наказание»: Комментарий. М., 2009 (и другие издания)</a:t>
            </a:r>
          </a:p>
          <a:p>
            <a:pPr lvl="0"/>
            <a:r>
              <a:rPr lang="ru-RU" sz="1800" dirty="0"/>
              <a:t>Беляева Н. В. Олимпиады по литературе: искусство побеждать. - М.: </a:t>
            </a:r>
            <a:r>
              <a:rPr lang="ru-RU" sz="1800" dirty="0" err="1"/>
              <a:t>Вербум</a:t>
            </a:r>
            <a:r>
              <a:rPr lang="ru-RU" sz="1800" dirty="0"/>
              <a:t>-М, 2006.</a:t>
            </a:r>
          </a:p>
          <a:p>
            <a:pPr lvl="0"/>
            <a:r>
              <a:rPr lang="ru-RU" sz="1800" u="sng" dirty="0">
                <a:hlinkClick r:id="rId3"/>
              </a:rPr>
              <a:t>Бочаров С.Г. Роман Л.Н. Толстого «Война и мир» М., 1963 </a:t>
            </a:r>
            <a:endParaRPr lang="ru-RU" sz="1800" dirty="0"/>
          </a:p>
          <a:p>
            <a:pPr lvl="0"/>
            <a:r>
              <a:rPr lang="ru-RU" sz="1800" dirty="0" err="1"/>
              <a:t>Волжина</a:t>
            </a:r>
            <a:r>
              <a:rPr lang="ru-RU" sz="1800" dirty="0"/>
              <a:t> Е. Д. Олимпиады по литературе: 5-11 классы, М., 2012.</a:t>
            </a:r>
          </a:p>
          <a:p>
            <a:pPr lvl="0"/>
            <a:r>
              <a:rPr lang="ru-RU" sz="1800" u="sng" dirty="0" err="1">
                <a:hlinkClick r:id="rId4"/>
              </a:rPr>
              <a:t>Гаспаров</a:t>
            </a:r>
            <a:r>
              <a:rPr lang="ru-RU" sz="1800" u="sng" dirty="0">
                <a:hlinkClick r:id="rId4"/>
              </a:rPr>
              <a:t> М. Л. "Когда волнуется желтеющая нива..." Лермонтов и </a:t>
            </a:r>
            <a:r>
              <a:rPr lang="ru-RU" sz="1800" u="sng" dirty="0" err="1">
                <a:hlinkClick r:id="rId4"/>
              </a:rPr>
              <a:t>Ламартин</a:t>
            </a:r>
            <a:endParaRPr lang="ru-RU" sz="1800" dirty="0"/>
          </a:p>
          <a:p>
            <a:pPr lvl="0"/>
            <a:r>
              <a:rPr lang="ru-RU" sz="1800" u="sng" dirty="0" err="1">
                <a:hlinkClick r:id="rId5"/>
              </a:rPr>
              <a:t>Гаспаров</a:t>
            </a:r>
            <a:r>
              <a:rPr lang="ru-RU" sz="1800" u="sng" dirty="0">
                <a:hlinkClick r:id="rId5"/>
              </a:rPr>
              <a:t> М. Л. «Снова тучи над мною…». Методика анализа.</a:t>
            </a:r>
            <a:endParaRPr lang="ru-RU" sz="1800" dirty="0"/>
          </a:p>
          <a:p>
            <a:pPr lvl="0"/>
            <a:r>
              <a:rPr lang="ru-RU" sz="1800" u="sng" dirty="0" err="1">
                <a:hlinkClick r:id="rId6"/>
              </a:rPr>
              <a:t>Гаспаров</a:t>
            </a:r>
            <a:r>
              <a:rPr lang="ru-RU" sz="1800" u="sng" dirty="0">
                <a:hlinkClick r:id="rId6"/>
              </a:rPr>
              <a:t> М.Л. Владимир Маяковский </a:t>
            </a:r>
            <a:endParaRPr lang="ru-RU" sz="1800" dirty="0"/>
          </a:p>
          <a:p>
            <a:pPr lvl="0"/>
            <a:r>
              <a:rPr lang="ru-RU" sz="1800" dirty="0" err="1"/>
              <a:t>Гаспаров</a:t>
            </a:r>
            <a:r>
              <a:rPr lang="ru-RU" sz="1800" dirty="0"/>
              <a:t> М.Л. О русской поэзии: Анализы. Интерпретации. Характеристики. СПб., 2001</a:t>
            </a:r>
          </a:p>
          <a:p>
            <a:pPr lvl="0"/>
            <a:r>
              <a:rPr lang="ru-RU" sz="1800" u="sng" dirty="0" err="1">
                <a:hlinkClick r:id="rId7"/>
              </a:rPr>
              <a:t>Гаспаров</a:t>
            </a:r>
            <a:r>
              <a:rPr lang="ru-RU" sz="1800" u="sng" dirty="0">
                <a:hlinkClick r:id="rId7"/>
              </a:rPr>
              <a:t> М.Л. Три поэтики Осипа Мандельштама</a:t>
            </a:r>
            <a:endParaRPr lang="ru-RU" sz="1800" dirty="0"/>
          </a:p>
          <a:p>
            <a:pPr lvl="0"/>
            <a:r>
              <a:rPr lang="ru-RU" sz="1800" u="sng" dirty="0" err="1">
                <a:hlinkClick r:id="rId8"/>
              </a:rPr>
              <a:t>Гаспаров</a:t>
            </a:r>
            <a:r>
              <a:rPr lang="ru-RU" sz="1800" u="sng" dirty="0">
                <a:hlinkClick r:id="rId8"/>
              </a:rPr>
              <a:t> М.Л. Фет безглагольный. </a:t>
            </a:r>
            <a:endParaRPr lang="ru-RU" sz="1800" dirty="0"/>
          </a:p>
          <a:p>
            <a:endParaRPr lang="ru-RU" sz="1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0044608" y="5085184"/>
            <a:ext cx="792088" cy="131256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441166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509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Рекомендуемая литература и </a:t>
            </a:r>
            <a:r>
              <a:rPr lang="ru-RU" dirty="0" err="1"/>
              <a:t>интернет-ресурсы</a:t>
            </a:r>
            <a:r>
              <a:rPr lang="ru-RU" dirty="0"/>
              <a:t> по литературе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8075240" cy="4623816"/>
          </a:xfrm>
        </p:spPr>
        <p:txBody>
          <a:bodyPr/>
          <a:lstStyle/>
          <a:p>
            <a:pPr lvl="0"/>
            <a:r>
              <a:rPr lang="ru-RU" sz="1500" u="sng" dirty="0" err="1">
                <a:hlinkClick r:id="rId3"/>
              </a:rPr>
              <a:t>Гаспаров</a:t>
            </a:r>
            <a:r>
              <a:rPr lang="ru-RU" sz="1500" u="sng" dirty="0">
                <a:hlinkClick r:id="rId3"/>
              </a:rPr>
              <a:t> М.Л. Цветаева: От поэтики быта к поэтике слова. </a:t>
            </a:r>
            <a:endParaRPr lang="ru-RU" sz="1500" dirty="0"/>
          </a:p>
          <a:p>
            <a:pPr lvl="0"/>
            <a:r>
              <a:rPr lang="ru-RU" sz="1500" dirty="0" err="1"/>
              <a:t>Кожинов</a:t>
            </a:r>
            <a:r>
              <a:rPr lang="ru-RU" sz="1500" dirty="0"/>
              <a:t> В. В. Как пишут стихи: О законах поэтического творчества. М., 1970.</a:t>
            </a:r>
          </a:p>
          <a:p>
            <a:pPr lvl="0"/>
            <a:r>
              <a:rPr lang="ru-RU" sz="1500" dirty="0" err="1"/>
              <a:t>Лекманов</a:t>
            </a:r>
            <a:r>
              <a:rPr lang="ru-RU" sz="1500" dirty="0"/>
              <a:t> О.А. Осип Мандельштам. (в серии ЖЗЛ) М., 2009</a:t>
            </a:r>
          </a:p>
          <a:p>
            <a:pPr lvl="0"/>
            <a:r>
              <a:rPr lang="ru-RU" sz="1500" dirty="0"/>
              <a:t>Лермонтов М.Ю. Герой нашего времени. Предисл. В.И. Мануйлова, комментарий В.А. Мануйлова и О.В. Миллер. СПб., 1996.</a:t>
            </a:r>
          </a:p>
          <a:p>
            <a:pPr lvl="0"/>
            <a:r>
              <a:rPr lang="ru-RU" sz="1500" u="sng" dirty="0">
                <a:hlinkClick r:id="rId4"/>
              </a:rPr>
              <a:t>Лотман Ю. В школе поэтического слова: </a:t>
            </a:r>
            <a:r>
              <a:rPr lang="ru-RU" sz="1500" u="sng" dirty="0" err="1">
                <a:hlinkClick r:id="rId4"/>
              </a:rPr>
              <a:t>Пушкин.Лермонтов</a:t>
            </a:r>
            <a:r>
              <a:rPr lang="ru-RU" sz="1500" u="sng" dirty="0">
                <a:hlinkClick r:id="rId4"/>
              </a:rPr>
              <a:t>. Гоголь.</a:t>
            </a:r>
            <a:endParaRPr lang="ru-RU" sz="1500" dirty="0"/>
          </a:p>
          <a:p>
            <a:pPr lvl="0"/>
            <a:r>
              <a:rPr lang="ru-RU" sz="1500" dirty="0"/>
              <a:t>Лихачев Д. С. Внутренний мир литературного произведения // Вопросы литературы. - 1968. - № 8. - С. 74 - 87.</a:t>
            </a:r>
          </a:p>
          <a:p>
            <a:pPr lvl="0"/>
            <a:r>
              <a:rPr lang="ru-RU" sz="1500" dirty="0"/>
              <a:t>Лотман Ю. М. О поэтах и поэзии: Анализ поэтического текста. СПб., 1996.</a:t>
            </a:r>
          </a:p>
          <a:p>
            <a:pPr lvl="0"/>
            <a:r>
              <a:rPr lang="ru-RU" sz="1500" u="sng" dirty="0">
                <a:hlinkClick r:id="rId5"/>
              </a:rPr>
              <a:t>Лотман Ю.М. В школе поэтического слова. Пушкин.</a:t>
            </a:r>
            <a:r>
              <a:rPr lang="ru-RU" sz="1500" dirty="0"/>
              <a:t>          </a:t>
            </a:r>
          </a:p>
          <a:p>
            <a:pPr lvl="0"/>
            <a:r>
              <a:rPr lang="ru-RU" sz="1500" u="sng" dirty="0">
                <a:hlinkClick r:id="rId6"/>
              </a:rPr>
              <a:t>Лотман Ю.М. Декабрист в повседневной жизни</a:t>
            </a:r>
            <a:endParaRPr lang="ru-RU" sz="1500" dirty="0"/>
          </a:p>
          <a:p>
            <a:pPr lvl="0"/>
            <a:r>
              <a:rPr lang="ru-RU" sz="1500" dirty="0"/>
              <a:t>Лотман Ю.М. О русской литературе. Статьи и исследования (1958-1993) История русской прозы. СПб., 1997 и другие издания.</a:t>
            </a:r>
          </a:p>
          <a:p>
            <a:pPr lvl="0"/>
            <a:r>
              <a:rPr lang="ru-RU" sz="1500" u="sng" dirty="0">
                <a:hlinkClick r:id="rId7"/>
              </a:rPr>
              <a:t>Лотман Ю.М. Пушкин: Биография писателя. Статьи и заметки. «Евгений Онегин» комментарий. СПб., 1997</a:t>
            </a:r>
            <a:r>
              <a:rPr lang="ru-RU" sz="1500" dirty="0"/>
              <a:t> </a:t>
            </a:r>
          </a:p>
          <a:p>
            <a:pPr lvl="0"/>
            <a:r>
              <a:rPr lang="ru-RU" sz="1500" u="sng" dirty="0">
                <a:hlinkClick r:id="rId8"/>
              </a:rPr>
              <a:t>Лотман Ю.М. Роман А.С. Пушкина «Евгений Онегин» Комментарий. Л., 1983 (и другие издания – последнее М., 2006) </a:t>
            </a:r>
            <a:endParaRPr lang="ru-RU" sz="1500" dirty="0"/>
          </a:p>
          <a:p>
            <a:pPr lvl="0"/>
            <a:r>
              <a:rPr lang="ru-RU" sz="1500" u="sng" dirty="0">
                <a:hlinkClick r:id="rId9"/>
              </a:rPr>
              <a:t>Черниченко Л. А., </a:t>
            </a:r>
            <a:r>
              <a:rPr lang="ru-RU" sz="1500" u="sng" dirty="0" err="1">
                <a:hlinkClick r:id="rId9"/>
              </a:rPr>
              <a:t>Чернышова</a:t>
            </a:r>
            <a:r>
              <a:rPr lang="ru-RU" sz="1500" u="sng" dirty="0">
                <a:hlinkClick r:id="rId9"/>
              </a:rPr>
              <a:t> Е. Г. «Олимпиада. Литература». – М.: Дрофа, 2012. </a:t>
            </a:r>
            <a:endParaRPr lang="ru-RU" sz="1500" dirty="0"/>
          </a:p>
          <a:p>
            <a:pPr lvl="0"/>
            <a:r>
              <a:rPr lang="ru-RU" sz="1500" dirty="0"/>
              <a:t>Чудаков А.П. Поэтика Чехова. М., 1971</a:t>
            </a:r>
          </a:p>
          <a:p>
            <a:pPr lvl="0"/>
            <a:r>
              <a:rPr lang="ru-RU" sz="1500" dirty="0"/>
              <a:t>Чудаков А.П. Слово – вещь – мир. От Пушкина до Толстого: Очерки поэтики русских классиков. М., 1992.</a:t>
            </a:r>
          </a:p>
          <a:p>
            <a:pPr lvl="0"/>
            <a:r>
              <a:rPr lang="ru-RU" sz="1500" dirty="0" err="1"/>
              <a:t>Чудакова</a:t>
            </a:r>
            <a:r>
              <a:rPr lang="ru-RU" sz="1500" dirty="0"/>
              <a:t> М.О. Жизнеописание Михаила Булгакова. М., 1989</a:t>
            </a:r>
          </a:p>
          <a:p>
            <a:pPr lvl="0"/>
            <a:r>
              <a:rPr lang="ru-RU" sz="1500" dirty="0"/>
              <a:t>Эткинд Е. Г. Разговор о стихах. М., 1970.</a:t>
            </a:r>
          </a:p>
          <a:p>
            <a:endParaRPr lang="ru-RU" sz="15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9540552" y="5877272"/>
            <a:ext cx="72008" cy="52048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328421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25095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Интернет-ресурсы, помогающие при подготовке к олимпиаде по литературе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77923691"/>
              </p:ext>
            </p:extLst>
          </p:nvPr>
        </p:nvGraphicFramePr>
        <p:xfrm>
          <a:off x="107504" y="1556792"/>
          <a:ext cx="8856984" cy="518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4549"/>
                <a:gridCol w="6712435"/>
              </a:tblGrid>
              <a:tr h="457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Интернет-ресурс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Аннотация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</a:tr>
              <a:tr h="2456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effectLst/>
                          <a:hlinkClick r:id="rId3"/>
                        </a:rPr>
                        <a:t>Всероссийская олимпиада школьников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задания и решения;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результаты олимпиады;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форум для обсуждения олимпиады по литературе;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график и места проведения олимпиады;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информация о международных олимпиадах для школьников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</a:tr>
              <a:tr h="1457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>
                          <a:effectLst/>
                          <a:hlinkClick r:id="rId4"/>
                        </a:rPr>
                        <a:t>Школа юного филолога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полезные советы участнику олимпиады;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effectLst/>
                        </a:rPr>
                        <a:t>задания прошлых лет;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</a:tr>
              <a:tr h="813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>
                          <a:effectLst/>
                          <a:hlinkClick r:id="rId5"/>
                        </a:rPr>
                        <a:t>www.dic.academic.ru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800" dirty="0">
                          <a:effectLst/>
                        </a:rPr>
                        <a:t>Словари и энциклопедии на портале «Академик»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4537" marR="44537" marT="44537" marB="44537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9900592" y="6165304"/>
            <a:ext cx="1296144" cy="23244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2522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Интернет-ресурсы, помогающие при подготовке к олимпиаде по литературе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631327"/>
              </p:ext>
            </p:extLst>
          </p:nvPr>
        </p:nvGraphicFramePr>
        <p:xfrm>
          <a:off x="107501" y="1484787"/>
          <a:ext cx="8856987" cy="5184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4253"/>
                <a:gridCol w="6122734"/>
              </a:tblGrid>
              <a:tr h="422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effectLst/>
                          <a:hlinkClick r:id="rId3"/>
                        </a:rPr>
                        <a:t>www.rifmoved.ru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100">
                          <a:effectLst/>
                        </a:rPr>
                        <a:t>Вся информация о рифме и стихосложении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924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  <a:hlinkClick r:id="rId4"/>
                        </a:rPr>
                        <a:t>Фундаментальная электронная библиотека РУССКАЯ ЛИТЕРАТУРА И ФОЛЬКЛОР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Полнотекстовая информационная система по произведениям русской словесности, библиографии, научным исследованиям и историко-биографическим работам.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697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effectLst/>
                          <a:hlinkClick r:id="rId5"/>
                        </a:rPr>
                        <a:t>Русский филологический портал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Филологический портал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697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effectLst/>
                          <a:hlinkClick r:id="rId6"/>
                        </a:rPr>
                        <a:t>Библиотека Максима Мошкова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Представлено огромное количество текстов разных жанров и предпочтений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628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effectLst/>
                          <a:hlinkClick r:id="rId7"/>
                        </a:rPr>
                        <a:t>www.briefly.ru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Коллекция произведений русской и зарубежной литературы в кратком изложении.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1391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600" u="sng" dirty="0">
                          <a:effectLst/>
                          <a:hlinkClick r:id="rId8"/>
                        </a:rPr>
                        <a:t>www.slova.org.ru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400" dirty="0">
                          <a:effectLst/>
                        </a:rPr>
                        <a:t>На страницах сайта представлен постоянно пополняемый архив творчества поэтов Серебряного века, биографии поэтов, описание поэтических течений, а также большое количество стихотворений.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  <a:tr h="422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>
                          <a:effectLst/>
                          <a:hlinkClick r:id="rId9"/>
                        </a:rPr>
                        <a:t>POETICA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725"/>
                        </a:spcAft>
                      </a:pPr>
                      <a:r>
                        <a:rPr lang="ru-RU" sz="1400" dirty="0">
                          <a:effectLst/>
                        </a:rPr>
                        <a:t>Труды выдающихся литературоведов и лингвистов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5818" marR="75818" marT="75818" marB="75818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0332640" y="3933056"/>
            <a:ext cx="792088" cy="2464696"/>
          </a:xfrm>
        </p:spPr>
        <p:txBody>
          <a:bodyPr/>
          <a:lstStyle/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00337500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Загадки ударения 10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Поставьте ударение в словах</a:t>
            </a:r>
          </a:p>
          <a:p>
            <a:pPr eaLnBrk="1" hangingPunct="1"/>
            <a:r>
              <a:rPr lang="ru-RU" smtClean="0"/>
              <a:t>Откупорить</a:t>
            </a:r>
          </a:p>
          <a:p>
            <a:pPr eaLnBrk="1" hangingPunct="1"/>
            <a:r>
              <a:rPr lang="ru-RU" smtClean="0"/>
              <a:t>Щавель</a:t>
            </a:r>
          </a:p>
          <a:p>
            <a:pPr eaLnBrk="1" hangingPunct="1"/>
            <a:r>
              <a:rPr lang="ru-RU" smtClean="0"/>
              <a:t>Нефтепровод</a:t>
            </a:r>
          </a:p>
          <a:p>
            <a:pPr eaLnBrk="1" hangingPunct="1"/>
            <a:r>
              <a:rPr lang="ru-RU" smtClean="0"/>
              <a:t>Зубчатый</a:t>
            </a:r>
          </a:p>
          <a:p>
            <a:pPr eaLnBrk="1" hangingPunct="1"/>
            <a:r>
              <a:rPr lang="ru-RU" smtClean="0"/>
              <a:t>Километр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Отк</a:t>
            </a:r>
            <a:r>
              <a:rPr lang="ru-RU" b="1" smtClean="0">
                <a:solidFill>
                  <a:srgbClr val="C00000"/>
                </a:solidFill>
              </a:rPr>
              <a:t>у</a:t>
            </a:r>
            <a:r>
              <a:rPr lang="ru-RU" smtClean="0"/>
              <a:t>порить</a:t>
            </a:r>
          </a:p>
          <a:p>
            <a:pPr eaLnBrk="1" hangingPunct="1"/>
            <a:r>
              <a:rPr lang="ru-RU" smtClean="0"/>
              <a:t>Щав</a:t>
            </a:r>
            <a:r>
              <a:rPr lang="ru-RU" b="1" smtClean="0">
                <a:solidFill>
                  <a:srgbClr val="C00000"/>
                </a:solidFill>
              </a:rPr>
              <a:t>е</a:t>
            </a:r>
            <a:r>
              <a:rPr lang="ru-RU" smtClean="0"/>
              <a:t>ль</a:t>
            </a:r>
          </a:p>
          <a:p>
            <a:pPr eaLnBrk="1" hangingPunct="1"/>
            <a:r>
              <a:rPr lang="ru-RU" smtClean="0"/>
              <a:t>Нефтепров</a:t>
            </a:r>
            <a:r>
              <a:rPr lang="ru-RU" b="1" smtClean="0">
                <a:solidFill>
                  <a:srgbClr val="C00000"/>
                </a:solidFill>
              </a:rPr>
              <a:t>о</a:t>
            </a:r>
            <a:r>
              <a:rPr lang="ru-RU" smtClean="0"/>
              <a:t>д</a:t>
            </a:r>
          </a:p>
          <a:p>
            <a:pPr eaLnBrk="1" hangingPunct="1"/>
            <a:r>
              <a:rPr lang="ru-RU" smtClean="0"/>
              <a:t>Зубч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тый</a:t>
            </a:r>
          </a:p>
          <a:p>
            <a:pPr eaLnBrk="1" hangingPunct="1"/>
            <a:r>
              <a:rPr lang="ru-RU" smtClean="0"/>
              <a:t>Килом</a:t>
            </a:r>
            <a:r>
              <a:rPr lang="ru-RU" b="1" smtClean="0">
                <a:solidFill>
                  <a:srgbClr val="C00000"/>
                </a:solidFill>
              </a:rPr>
              <a:t>е</a:t>
            </a:r>
            <a:r>
              <a:rPr lang="ru-RU" smtClean="0"/>
              <a:t>тр</a:t>
            </a:r>
          </a:p>
          <a:p>
            <a:pPr eaLnBrk="1" hangingPunct="1"/>
            <a:endParaRPr lang="ru-RU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5357813" y="48577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435280" cy="4623816"/>
          </a:xfrm>
        </p:spPr>
        <p:txBody>
          <a:bodyPr/>
          <a:lstStyle/>
          <a:p>
            <a:pPr algn="ctr"/>
            <a:endParaRPr lang="ru-RU" sz="6000" dirty="0" smtClean="0"/>
          </a:p>
          <a:p>
            <a:pPr marL="119062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V="1">
            <a:off x="11196736" y="6669360"/>
            <a:ext cx="72008" cy="57606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329886"/>
      </p:ext>
    </p:extLst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Загадки ударения 20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Поставьте ударение в словах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Алфавит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Балованный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Дефис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Доллар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Квартал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Кухонный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Мизерный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Сироты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Созыв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Статуя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Феномен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Эксперт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Алфав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Бал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ванный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Деф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Д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ллар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Кварт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ru-RU" dirty="0" smtClean="0"/>
              <a:t>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</a:t>
            </a:r>
            <a:r>
              <a:rPr lang="ru-RU" b="1" dirty="0" smtClean="0">
                <a:solidFill>
                  <a:srgbClr val="C00000"/>
                </a:solidFill>
              </a:rPr>
              <a:t>у</a:t>
            </a:r>
            <a:r>
              <a:rPr lang="ru-RU" dirty="0" smtClean="0"/>
              <a:t>хонный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М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з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рный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Сир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ты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Соз</a:t>
            </a:r>
            <a:r>
              <a:rPr lang="ru-RU" b="1" dirty="0" smtClean="0">
                <a:solidFill>
                  <a:srgbClr val="C00000"/>
                </a:solidFill>
              </a:rPr>
              <a:t>ы</a:t>
            </a:r>
            <a:r>
              <a:rPr lang="ru-RU" dirty="0" smtClean="0"/>
              <a:t>в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Ст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ru-RU" dirty="0" smtClean="0"/>
              <a:t>туя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Фен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мен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Эксп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рт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643688" y="5286375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Загадки ударения 30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Поставьте ударение в словах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Апостроф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Ведомостей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По стенам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Вероисповедание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Еретик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Костюмированный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Кремень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Пиццерия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Углубить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Тефтели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Апостр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ф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Ведомост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По ст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нам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Вероиспов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дание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Ерет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к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Костюмир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ванный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Крем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нь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Пицц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р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я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Углуб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ть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Т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фт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ли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786563" y="5214938"/>
            <a:ext cx="1042987" cy="104298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Загадки ударения 40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Поставьте ударение в словах</a:t>
            </a:r>
          </a:p>
          <a:p>
            <a:pPr eaLnBrk="1" hangingPunct="1"/>
            <a:r>
              <a:rPr lang="ru-RU" smtClean="0"/>
              <a:t>Баловать</a:t>
            </a:r>
          </a:p>
          <a:p>
            <a:pPr eaLnBrk="1" hangingPunct="1"/>
            <a:r>
              <a:rPr lang="ru-RU" smtClean="0"/>
              <a:t>Диспансер</a:t>
            </a:r>
          </a:p>
          <a:p>
            <a:pPr eaLnBrk="1" hangingPunct="1"/>
            <a:r>
              <a:rPr lang="ru-RU" smtClean="0"/>
              <a:t>Закупорить</a:t>
            </a:r>
          </a:p>
          <a:p>
            <a:pPr eaLnBrk="1" hangingPunct="1"/>
            <a:r>
              <a:rPr lang="ru-RU" smtClean="0"/>
              <a:t>Камбала</a:t>
            </a:r>
          </a:p>
          <a:p>
            <a:pPr eaLnBrk="1" hangingPunct="1"/>
            <a:r>
              <a:rPr lang="ru-RU" smtClean="0"/>
              <a:t>Кладовая</a:t>
            </a:r>
          </a:p>
          <a:p>
            <a:pPr eaLnBrk="1" hangingPunct="1"/>
            <a:r>
              <a:rPr lang="ru-RU" smtClean="0"/>
              <a:t>Намерение</a:t>
            </a:r>
          </a:p>
          <a:p>
            <a:pPr eaLnBrk="1" hangingPunct="1"/>
            <a:r>
              <a:rPr lang="ru-RU" smtClean="0"/>
              <a:t>Силос</a:t>
            </a:r>
          </a:p>
          <a:p>
            <a:pPr eaLnBrk="1" hangingPunct="1"/>
            <a:r>
              <a:rPr lang="ru-RU" smtClean="0"/>
              <a:t>Столяр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Балов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ть</a:t>
            </a:r>
          </a:p>
          <a:p>
            <a:pPr eaLnBrk="1" hangingPunct="1"/>
            <a:r>
              <a:rPr lang="ru-RU" smtClean="0"/>
              <a:t>Диспанс</a:t>
            </a:r>
            <a:r>
              <a:rPr lang="ru-RU" b="1" smtClean="0">
                <a:solidFill>
                  <a:srgbClr val="C00000"/>
                </a:solidFill>
              </a:rPr>
              <a:t>е</a:t>
            </a:r>
            <a:r>
              <a:rPr lang="ru-RU" smtClean="0"/>
              <a:t>р</a:t>
            </a:r>
          </a:p>
          <a:p>
            <a:pPr eaLnBrk="1" hangingPunct="1"/>
            <a:r>
              <a:rPr lang="ru-RU" smtClean="0"/>
              <a:t>Зак</a:t>
            </a:r>
            <a:r>
              <a:rPr lang="ru-RU" b="1" smtClean="0">
                <a:solidFill>
                  <a:srgbClr val="C00000"/>
                </a:solidFill>
              </a:rPr>
              <a:t>у</a:t>
            </a:r>
            <a:r>
              <a:rPr lang="ru-RU" smtClean="0"/>
              <a:t>порить</a:t>
            </a:r>
          </a:p>
          <a:p>
            <a:pPr eaLnBrk="1" hangingPunct="1"/>
            <a:r>
              <a:rPr lang="ru-RU" smtClean="0"/>
              <a:t>К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мбала</a:t>
            </a:r>
          </a:p>
          <a:p>
            <a:pPr eaLnBrk="1" hangingPunct="1"/>
            <a:r>
              <a:rPr lang="ru-RU" smtClean="0"/>
              <a:t>Кладов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я</a:t>
            </a:r>
          </a:p>
          <a:p>
            <a:pPr eaLnBrk="1" hangingPunct="1"/>
            <a:r>
              <a:rPr lang="ru-RU" smtClean="0"/>
              <a:t>Нам</a:t>
            </a:r>
            <a:r>
              <a:rPr lang="ru-RU" b="1" smtClean="0">
                <a:solidFill>
                  <a:srgbClr val="C00000"/>
                </a:solidFill>
              </a:rPr>
              <a:t>е</a:t>
            </a:r>
            <a:r>
              <a:rPr lang="ru-RU" smtClean="0"/>
              <a:t>рение</a:t>
            </a:r>
          </a:p>
          <a:p>
            <a:pPr eaLnBrk="1" hangingPunct="1"/>
            <a:r>
              <a:rPr lang="ru-RU" smtClean="0"/>
              <a:t>С</a:t>
            </a:r>
            <a:r>
              <a:rPr lang="ru-RU" b="1" smtClean="0">
                <a:solidFill>
                  <a:srgbClr val="C00000"/>
                </a:solidFill>
              </a:rPr>
              <a:t>и</a:t>
            </a:r>
            <a:r>
              <a:rPr lang="ru-RU" smtClean="0"/>
              <a:t>лос</a:t>
            </a:r>
          </a:p>
          <a:p>
            <a:pPr eaLnBrk="1" hangingPunct="1"/>
            <a:r>
              <a:rPr lang="ru-RU" smtClean="0"/>
              <a:t>Стол</a:t>
            </a:r>
            <a:r>
              <a:rPr lang="ru-RU" b="1" smtClean="0">
                <a:solidFill>
                  <a:srgbClr val="C00000"/>
                </a:solidFill>
              </a:rPr>
              <a:t>я</a:t>
            </a:r>
            <a:r>
              <a:rPr lang="ru-RU" smtClean="0"/>
              <a:t>р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500813" y="5429250"/>
            <a:ext cx="1042987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Загадки ударения 50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Поставьте ударение в словах</a:t>
            </a:r>
          </a:p>
          <a:p>
            <a:pPr eaLnBrk="1" hangingPunct="1"/>
            <a:r>
              <a:rPr lang="ru-RU" smtClean="0"/>
              <a:t>Тайная вечеря</a:t>
            </a:r>
          </a:p>
          <a:p>
            <a:pPr eaLnBrk="1" hangingPunct="1"/>
            <a:r>
              <a:rPr lang="ru-RU" smtClean="0"/>
              <a:t>Трапеза</a:t>
            </a:r>
          </a:p>
          <a:p>
            <a:pPr eaLnBrk="1" hangingPunct="1"/>
            <a:r>
              <a:rPr lang="ru-RU" smtClean="0"/>
              <a:t>Он звонит</a:t>
            </a:r>
          </a:p>
          <a:p>
            <a:pPr eaLnBrk="1" hangingPunct="1"/>
            <a:r>
              <a:rPr lang="ru-RU" smtClean="0"/>
              <a:t>Поедом есть</a:t>
            </a:r>
          </a:p>
          <a:p>
            <a:pPr eaLnBrk="1" hangingPunct="1"/>
            <a:r>
              <a:rPr lang="ru-RU" smtClean="0"/>
              <a:t>Малая толика</a:t>
            </a:r>
          </a:p>
          <a:p>
            <a:pPr eaLnBrk="1" hangingPunct="1"/>
            <a:r>
              <a:rPr lang="ru-RU" smtClean="0"/>
              <a:t>Завсегдатай</a:t>
            </a:r>
          </a:p>
          <a:p>
            <a:pPr eaLnBrk="1" hangingPunct="1"/>
            <a:r>
              <a:rPr lang="ru-RU" smtClean="0"/>
              <a:t>Торты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2438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Тайная в</a:t>
            </a:r>
            <a:r>
              <a:rPr lang="ru-RU" b="1" smtClean="0">
                <a:solidFill>
                  <a:srgbClr val="C00000"/>
                </a:solidFill>
              </a:rPr>
              <a:t>е</a:t>
            </a:r>
            <a:r>
              <a:rPr lang="ru-RU" smtClean="0"/>
              <a:t>черя</a:t>
            </a:r>
          </a:p>
          <a:p>
            <a:pPr eaLnBrk="1" hangingPunct="1"/>
            <a:r>
              <a:rPr lang="ru-RU" smtClean="0"/>
              <a:t>Тр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пеза</a:t>
            </a:r>
          </a:p>
          <a:p>
            <a:pPr eaLnBrk="1" hangingPunct="1"/>
            <a:r>
              <a:rPr lang="ru-RU" smtClean="0"/>
              <a:t>Он звон</a:t>
            </a:r>
            <a:r>
              <a:rPr lang="ru-RU" b="1" smtClean="0">
                <a:solidFill>
                  <a:srgbClr val="C00000"/>
                </a:solidFill>
              </a:rPr>
              <a:t>и</a:t>
            </a:r>
            <a:r>
              <a:rPr lang="ru-RU" smtClean="0"/>
              <a:t>т</a:t>
            </a:r>
          </a:p>
          <a:p>
            <a:pPr eaLnBrk="1" hangingPunct="1"/>
            <a:r>
              <a:rPr lang="ru-RU" smtClean="0"/>
              <a:t>Поед</a:t>
            </a:r>
            <a:r>
              <a:rPr lang="ru-RU" b="1" smtClean="0">
                <a:solidFill>
                  <a:srgbClr val="C00000"/>
                </a:solidFill>
              </a:rPr>
              <a:t>о</a:t>
            </a:r>
            <a:r>
              <a:rPr lang="ru-RU" smtClean="0"/>
              <a:t>м есть</a:t>
            </a:r>
          </a:p>
          <a:p>
            <a:pPr eaLnBrk="1" hangingPunct="1"/>
            <a:r>
              <a:rPr lang="ru-RU" smtClean="0"/>
              <a:t>Малая тол</a:t>
            </a:r>
            <a:r>
              <a:rPr lang="ru-RU" b="1" smtClean="0">
                <a:solidFill>
                  <a:srgbClr val="C00000"/>
                </a:solidFill>
              </a:rPr>
              <a:t>и</a:t>
            </a:r>
            <a:r>
              <a:rPr lang="ru-RU" smtClean="0"/>
              <a:t>ка</a:t>
            </a:r>
          </a:p>
          <a:p>
            <a:pPr eaLnBrk="1" hangingPunct="1"/>
            <a:r>
              <a:rPr lang="ru-RU" smtClean="0"/>
              <a:t>Завсегд</a:t>
            </a:r>
            <a:r>
              <a:rPr lang="ru-RU" b="1" smtClean="0">
                <a:solidFill>
                  <a:srgbClr val="C00000"/>
                </a:solidFill>
              </a:rPr>
              <a:t>а</a:t>
            </a:r>
            <a:r>
              <a:rPr lang="ru-RU" smtClean="0"/>
              <a:t>тай</a:t>
            </a:r>
          </a:p>
          <a:p>
            <a:pPr eaLnBrk="1" hangingPunct="1"/>
            <a:r>
              <a:rPr lang="ru-RU" smtClean="0"/>
              <a:t>Т</a:t>
            </a:r>
            <a:r>
              <a:rPr lang="ru-RU" b="1" smtClean="0">
                <a:solidFill>
                  <a:srgbClr val="C00000"/>
                </a:solidFill>
              </a:rPr>
              <a:t>о</a:t>
            </a:r>
            <a:r>
              <a:rPr lang="ru-RU" smtClean="0"/>
              <a:t>рты</a:t>
            </a:r>
          </a:p>
          <a:p>
            <a:pPr eaLnBrk="1" hangingPunct="1"/>
            <a:endParaRPr lang="ru-RU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357938" y="5357813"/>
            <a:ext cx="1042987" cy="104298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Этимология 10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5363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Являются ли этимологически родственными слова: вещий, известие?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000750" y="5429250"/>
            <a:ext cx="1042988" cy="10429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7" descr="Песнь о вещем Олеге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0" y="4714875"/>
            <a:ext cx="2740025" cy="194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6" name="Содержимое 6" descr="письмо.wmf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285750" y="3643313"/>
            <a:ext cx="1985963" cy="2244725"/>
          </a:xfr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72063" y="1643063"/>
            <a:ext cx="37147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orbel" pitchFamily="34" charset="0"/>
              </a:rPr>
              <a:t>Являются.</a:t>
            </a:r>
          </a:p>
          <a:p>
            <a:r>
              <a:rPr lang="ru-RU" sz="2400" b="1" i="1">
                <a:latin typeface="Corbel" pitchFamily="34" charset="0"/>
              </a:rPr>
              <a:t>Вещий – буквально «знающий»</a:t>
            </a:r>
          </a:p>
          <a:p>
            <a:r>
              <a:rPr lang="ru-RU" sz="2400" b="1" i="1">
                <a:latin typeface="Corbel" pitchFamily="34" charset="0"/>
              </a:rPr>
              <a:t>Известие – буквально «знание»</a:t>
            </a:r>
          </a:p>
          <a:p>
            <a:r>
              <a:rPr lang="ru-RU" sz="2400" b="1" i="1">
                <a:latin typeface="Corbel" pitchFamily="34" charset="0"/>
              </a:rPr>
              <a:t>Корень в словах один и тот же, видоизменённый историческими чередованиями Щ/СТ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7" descr="Владимир Золотые ворот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4286250"/>
            <a:ext cx="16668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Этимология 20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6388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Являются ли этимологически родственными слова: воротник, вратарь, подворотня, привратник, воротило, вращать?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7" name="Содержимое 6" descr="Троя ворота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28597" y="5074133"/>
            <a:ext cx="2286016" cy="1544196"/>
          </a:xfrm>
          <a:effectLst>
            <a:softEdge rad="112500"/>
          </a:effectLst>
        </p:spPr>
      </p:pic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6215063" y="5643563"/>
            <a:ext cx="1042987" cy="104298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4875" y="1714500"/>
            <a:ext cx="41433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rbel" pitchFamily="34" charset="0"/>
              </a:rPr>
              <a:t>Все слова этимологически родственные.</a:t>
            </a:r>
          </a:p>
          <a:p>
            <a:r>
              <a:rPr lang="ru-RU" b="1" i="1" u="sng">
                <a:latin typeface="Corbel" pitchFamily="34" charset="0"/>
              </a:rPr>
              <a:t>Воротник </a:t>
            </a:r>
            <a:r>
              <a:rPr lang="ru-RU" b="1" i="1">
                <a:latin typeface="Corbel" pitchFamily="34" charset="0"/>
              </a:rPr>
              <a:t>(общеслав.) – то, что вращается, вертится, поворачивается. Раньше имело также значение «шея».</a:t>
            </a:r>
          </a:p>
          <a:p>
            <a:r>
              <a:rPr lang="ru-RU" b="1" i="1" u="sng">
                <a:latin typeface="Corbel" pitchFamily="34" charset="0"/>
              </a:rPr>
              <a:t>Вратарь</a:t>
            </a:r>
            <a:r>
              <a:rPr lang="ru-RU" b="1" i="1">
                <a:latin typeface="Corbel" pitchFamily="34" charset="0"/>
              </a:rPr>
              <a:t> (старослав.) сравните «ворота». Здесь историческое чередование оро-ра</a:t>
            </a:r>
          </a:p>
          <a:p>
            <a:r>
              <a:rPr lang="ru-RU" b="1" i="1" u="sng">
                <a:latin typeface="Corbel" pitchFamily="34" charset="0"/>
              </a:rPr>
              <a:t>Подворотня</a:t>
            </a:r>
            <a:r>
              <a:rPr lang="ru-RU" b="1" i="1">
                <a:latin typeface="Corbel" pitchFamily="34" charset="0"/>
              </a:rPr>
              <a:t> – широкая щель между воротами и землёй</a:t>
            </a:r>
          </a:p>
          <a:p>
            <a:r>
              <a:rPr lang="ru-RU" b="1" i="1" u="sng">
                <a:latin typeface="Corbel" pitchFamily="34" charset="0"/>
              </a:rPr>
              <a:t>Воротило </a:t>
            </a:r>
            <a:r>
              <a:rPr lang="ru-RU" b="1" i="1">
                <a:latin typeface="Corbel" pitchFamily="34" charset="0"/>
              </a:rPr>
              <a:t>– то, чем вращают</a:t>
            </a:r>
          </a:p>
          <a:p>
            <a:r>
              <a:rPr lang="ru-RU" b="1" i="1" u="sng">
                <a:latin typeface="Corbel" pitchFamily="34" charset="0"/>
              </a:rPr>
              <a:t>Вращать</a:t>
            </a:r>
            <a:r>
              <a:rPr lang="ru-RU" b="1" i="1">
                <a:latin typeface="Corbel" pitchFamily="34" charset="0"/>
              </a:rPr>
              <a:t> (старослав. «вратити») – «воротить», «вращать»</a:t>
            </a:r>
          </a:p>
        </p:txBody>
      </p:sp>
    </p:spTree>
  </p:cSld>
  <p:clrMapOvr>
    <a:masterClrMapping/>
  </p:clrMapOvr>
  <p:transition>
    <p:wheel spokes="8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212</TotalTime>
  <Words>1646</Words>
  <Application>Microsoft Office PowerPoint</Application>
  <PresentationFormat>Экран (4:3)</PresentationFormat>
  <Paragraphs>395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Модульная</vt:lpstr>
      <vt:lpstr>Русский язык</vt:lpstr>
      <vt:lpstr>Выбери вопрос!</vt:lpstr>
      <vt:lpstr>Загадки ударения 10</vt:lpstr>
      <vt:lpstr>Загадки ударения 20</vt:lpstr>
      <vt:lpstr>Загадки ударения 30</vt:lpstr>
      <vt:lpstr>Загадки ударения 40</vt:lpstr>
      <vt:lpstr>Загадки ударения 50</vt:lpstr>
      <vt:lpstr>Этимология 10</vt:lpstr>
      <vt:lpstr>Этимология 20</vt:lpstr>
      <vt:lpstr>Этимология 30</vt:lpstr>
      <vt:lpstr>Этимология 40</vt:lpstr>
      <vt:lpstr>Этимология 50</vt:lpstr>
      <vt:lpstr>Объясни фразеологизм 10</vt:lpstr>
      <vt:lpstr>Объясни фразеологизм 20</vt:lpstr>
      <vt:lpstr>Объясни фразеологизм 30</vt:lpstr>
      <vt:lpstr>Объясни фразеологизм 40</vt:lpstr>
      <vt:lpstr>Объясни фразеологизм 50</vt:lpstr>
      <vt:lpstr>Лингвистическая загадка 10</vt:lpstr>
      <vt:lpstr>Лингвистическая загадка 20</vt:lpstr>
      <vt:lpstr>Лингвистическая загадка 30</vt:lpstr>
      <vt:lpstr>Лингвистическая загадка 40</vt:lpstr>
      <vt:lpstr>Лингвистическая загадка 50</vt:lpstr>
      <vt:lpstr>Рекомендуемая литература по русскому языку</vt:lpstr>
      <vt:lpstr>Полезные интернет-ресурсы </vt:lpstr>
      <vt:lpstr>Справочники и энциклопедии </vt:lpstr>
      <vt:lpstr>Рекомендуемая литература и интернет-ресурсы по литературе </vt:lpstr>
      <vt:lpstr>Рекомендуемая литература и интернет-ресурсы по литературе </vt:lpstr>
      <vt:lpstr>Интернет-ресурсы, помогающие при подготовке к олимпиаде по литературе</vt:lpstr>
      <vt:lpstr>Интернет-ресурсы, помогающие при подготовке к олимпиаде по литературе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олимпиаде по русскому языку</dc:title>
  <dc:creator>Инна</dc:creator>
  <cp:lastModifiedBy>Шигапова Ирина В</cp:lastModifiedBy>
  <cp:revision>26</cp:revision>
  <dcterms:created xsi:type="dcterms:W3CDTF">2009-03-28T09:38:10Z</dcterms:created>
  <dcterms:modified xsi:type="dcterms:W3CDTF">2020-11-11T06:19:43Z</dcterms:modified>
</cp:coreProperties>
</file>